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8"/>
  </p:notesMasterIdLst>
  <p:sldIdLst>
    <p:sldId id="256" r:id="rId2"/>
    <p:sldId id="271" r:id="rId3"/>
    <p:sldId id="272" r:id="rId4"/>
    <p:sldId id="309" r:id="rId5"/>
    <p:sldId id="260" r:id="rId6"/>
    <p:sldId id="259" r:id="rId7"/>
    <p:sldId id="258" r:id="rId8"/>
    <p:sldId id="310" r:id="rId9"/>
    <p:sldId id="311" r:id="rId10"/>
    <p:sldId id="312" r:id="rId11"/>
    <p:sldId id="263" r:id="rId12"/>
    <p:sldId id="314" r:id="rId13"/>
    <p:sldId id="313" r:id="rId14"/>
    <p:sldId id="315" r:id="rId15"/>
    <p:sldId id="316" r:id="rId16"/>
    <p:sldId id="287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Montserrat Black" panose="020B0604020202020204" charset="0"/>
      <p:bold r:id="rId20"/>
      <p:boldItalic r:id="rId21"/>
    </p:embeddedFont>
    <p:embeddedFont>
      <p:font typeface="Montserrat ExtraBold" panose="020B0604020202020204" charset="0"/>
      <p:bold r:id="rId22"/>
      <p:boldItalic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Open Sans Light" panose="020B03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1CBFCA-5BE2-4C41-961A-87EF89D764AE}">
  <a:tblStyle styleId="{0F1CBFCA-5BE2-4C41-961A-87EF89D76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affaafa6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affaafa6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ffaafa68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ffaafa68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00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affaafa68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affaafa68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7228db1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a7228db1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050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8b087c8887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8b087c8887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ffaafa68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ffaafa68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b037ff14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b037ff14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ffaafa68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ffaafa68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1876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a7228db1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a7228db1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affaafa6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affaafa6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a7228db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a7228db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ffaafa68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ffaafa68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145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affaafa68_1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8affaafa68_1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363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1675" y="2044925"/>
            <a:ext cx="4296600" cy="11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1675" y="3078350"/>
            <a:ext cx="42966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left">
  <p:cSld name="CUSTOM_6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1"/>
          </p:nvPr>
        </p:nvSpPr>
        <p:spPr>
          <a:xfrm>
            <a:off x="735125" y="1186525"/>
            <a:ext cx="3417600" cy="34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720000" y="768600"/>
            <a:ext cx="36900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1"/>
          </p:nvPr>
        </p:nvSpPr>
        <p:spPr>
          <a:xfrm>
            <a:off x="720000" y="1729225"/>
            <a:ext cx="3690000" cy="3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/>
          <p:nvPr/>
        </p:nvSpPr>
        <p:spPr>
          <a:xfrm>
            <a:off x="720000" y="3610025"/>
            <a:ext cx="36042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/>
              </a:rPr>
              <a:t>Slidesgo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Flaticon</a:t>
            </a: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b="1"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/>
              </a:rPr>
              <a:t>Freepik</a:t>
            </a:r>
            <a:endParaRPr sz="1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2"/>
          </p:nvPr>
        </p:nvSpPr>
        <p:spPr>
          <a:xfrm>
            <a:off x="735125" y="2153800"/>
            <a:ext cx="3690000" cy="8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 hasCustomPrompt="1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914900" y="1399050"/>
            <a:ext cx="3509100" cy="3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20000" y="1185550"/>
            <a:ext cx="3709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20000" y="2898325"/>
            <a:ext cx="3709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540000"/>
            <a:ext cx="3484500" cy="40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20000" y="4162425"/>
            <a:ext cx="7704000" cy="4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CUSTOM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/>
          <p:nvPr/>
        </p:nvSpPr>
        <p:spPr>
          <a:xfrm>
            <a:off x="152400" y="166550"/>
            <a:ext cx="6058800" cy="12342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hasCustomPrompt="1"/>
          </p:nvPr>
        </p:nvSpPr>
        <p:spPr>
          <a:xfrm>
            <a:off x="720000" y="21326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1938300" y="2004350"/>
            <a:ext cx="24525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6691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3"/>
          </p:nvPr>
        </p:nvSpPr>
        <p:spPr>
          <a:xfrm>
            <a:off x="1938300" y="3516675"/>
            <a:ext cx="24525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4" hasCustomPrompt="1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5"/>
          </p:nvPr>
        </p:nvSpPr>
        <p:spPr>
          <a:xfrm>
            <a:off x="5971200" y="2004350"/>
            <a:ext cx="24525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6" hasCustomPrompt="1"/>
          </p:nvPr>
        </p:nvSpPr>
        <p:spPr>
          <a:xfrm>
            <a:off x="4752900" y="36691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7"/>
          </p:nvPr>
        </p:nvSpPr>
        <p:spPr>
          <a:xfrm>
            <a:off x="5971200" y="3516675"/>
            <a:ext cx="24525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54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9"/>
          </p:nvPr>
        </p:nvSpPr>
        <p:spPr>
          <a:xfrm>
            <a:off x="1947450" y="2360150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3"/>
          </p:nvPr>
        </p:nvSpPr>
        <p:spPr>
          <a:xfrm>
            <a:off x="5971050" y="2360150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4"/>
          </p:nvPr>
        </p:nvSpPr>
        <p:spPr>
          <a:xfrm>
            <a:off x="1947450" y="3909450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5"/>
          </p:nvPr>
        </p:nvSpPr>
        <p:spPr>
          <a:xfrm>
            <a:off x="5971050" y="3909450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CUSTOM_3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720365" y="1728825"/>
            <a:ext cx="2221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2"/>
          </p:nvPr>
        </p:nvSpPr>
        <p:spPr>
          <a:xfrm>
            <a:off x="3461663" y="1728825"/>
            <a:ext cx="222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3"/>
          </p:nvPr>
        </p:nvSpPr>
        <p:spPr>
          <a:xfrm>
            <a:off x="6197363" y="1728825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4"/>
          </p:nvPr>
        </p:nvSpPr>
        <p:spPr>
          <a:xfrm>
            <a:off x="718865" y="3468900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5"/>
          </p:nvPr>
        </p:nvSpPr>
        <p:spPr>
          <a:xfrm>
            <a:off x="3461663" y="3468900"/>
            <a:ext cx="222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6"/>
          </p:nvPr>
        </p:nvSpPr>
        <p:spPr>
          <a:xfrm>
            <a:off x="6197363" y="3468900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7"/>
          </p:nvPr>
        </p:nvSpPr>
        <p:spPr>
          <a:xfrm>
            <a:off x="3467300" y="21409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8"/>
          </p:nvPr>
        </p:nvSpPr>
        <p:spPr>
          <a:xfrm>
            <a:off x="6199475" y="21409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9"/>
          </p:nvPr>
        </p:nvSpPr>
        <p:spPr>
          <a:xfrm>
            <a:off x="735125" y="21409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3"/>
          </p:nvPr>
        </p:nvSpPr>
        <p:spPr>
          <a:xfrm>
            <a:off x="3467300" y="38784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4"/>
          </p:nvPr>
        </p:nvSpPr>
        <p:spPr>
          <a:xfrm>
            <a:off x="6199475" y="38784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5"/>
          </p:nvPr>
        </p:nvSpPr>
        <p:spPr>
          <a:xfrm>
            <a:off x="735125" y="38784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top text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1"/>
          </p:nvPr>
        </p:nvSpPr>
        <p:spPr>
          <a:xfrm>
            <a:off x="722225" y="1341300"/>
            <a:ext cx="4204500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8" r:id="rId6"/>
    <p:sldLayoutId id="2147483659" r:id="rId7"/>
    <p:sldLayoutId id="2147483661" r:id="rId8"/>
    <p:sldLayoutId id="2147483662" r:id="rId9"/>
    <p:sldLayoutId id="2147483664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ehel/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hyperlink" Target="http://informationtransfereconomics.blogspot.com/2017/02/information-equilibrium-code.html" TargetMode="External"/><Relationship Id="rId12" Type="http://schemas.openxmlformats.org/officeDocument/2006/relationships/hyperlink" Target="https://nehelmalhotra.github.io/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svgsilh.com/image/2446228.html" TargetMode="External"/><Relationship Id="rId5" Type="http://schemas.openxmlformats.org/officeDocument/2006/relationships/hyperlink" Target="https://github.com/nehelmalhotra" TargetMode="External"/><Relationship Id="rId15" Type="http://schemas.openxmlformats.org/officeDocument/2006/relationships/hyperlink" Target="mailto:malhotranehel@gmail.com" TargetMode="External"/><Relationship Id="rId10" Type="http://schemas.openxmlformats.org/officeDocument/2006/relationships/image" Target="../media/image5.sv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1.wdp"/><Relationship Id="rId3" Type="http://schemas.openxmlformats.org/officeDocument/2006/relationships/image" Target="../media/image24.jpg"/><Relationship Id="rId7" Type="http://schemas.openxmlformats.org/officeDocument/2006/relationships/hyperlink" Target="https://www.linkedin.com/in/nehel/" TargetMode="Externa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informationtransfereconomics.blogspot.com/2017/02/information-equilibrium-code.html" TargetMode="External"/><Relationship Id="rId11" Type="http://schemas.openxmlformats.org/officeDocument/2006/relationships/hyperlink" Target="https://nehelmalhotra.github.io/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7.png"/><Relationship Id="rId10" Type="http://schemas.openxmlformats.org/officeDocument/2006/relationships/hyperlink" Target="https://svgsilh.com/image/2446228.html" TargetMode="External"/><Relationship Id="rId4" Type="http://schemas.openxmlformats.org/officeDocument/2006/relationships/hyperlink" Target="https://github.com/nehelmalhotra" TargetMode="External"/><Relationship Id="rId9" Type="http://schemas.openxmlformats.org/officeDocument/2006/relationships/image" Target="../media/image5.svg"/><Relationship Id="rId14" Type="http://schemas.openxmlformats.org/officeDocument/2006/relationships/hyperlink" Target="mailto:malhotranehel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 rotWithShape="1">
          <a:blip r:embed="rId3">
            <a:alphaModFix/>
          </a:blip>
          <a:srcRect l="644" r="24398"/>
          <a:stretch/>
        </p:blipFill>
        <p:spPr>
          <a:xfrm>
            <a:off x="152400" y="377331"/>
            <a:ext cx="4956048" cy="45537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>
            <a:spLocks noGrp="1"/>
          </p:cNvSpPr>
          <p:nvPr>
            <p:ph type="ctrTitle"/>
          </p:nvPr>
        </p:nvSpPr>
        <p:spPr>
          <a:xfrm>
            <a:off x="5118132" y="1892284"/>
            <a:ext cx="4296600" cy="114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Data Science Intern Challenge </a:t>
            </a:r>
            <a:endParaRPr sz="34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1"/>
          </p:nvPr>
        </p:nvSpPr>
        <p:spPr>
          <a:xfrm>
            <a:off x="6964123" y="3085385"/>
            <a:ext cx="2027477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Shopify Fall 2021</a:t>
            </a:r>
            <a:endParaRPr dirty="0"/>
          </a:p>
        </p:txBody>
      </p:sp>
      <p:pic>
        <p:nvPicPr>
          <p:cNvPr id="1026" name="Picture 2" descr="Shopify">
            <a:extLst>
              <a:ext uri="{FF2B5EF4-FFF2-40B4-BE49-F238E27FC236}">
                <a16:creationId xmlns:a16="http://schemas.microsoft.com/office/drawing/2014/main" id="{84D97EB3-9CE2-41BC-A8A4-3EC56FBC0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008" y="166259"/>
            <a:ext cx="2298000" cy="114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41;p28">
            <a:extLst>
              <a:ext uri="{FF2B5EF4-FFF2-40B4-BE49-F238E27FC236}">
                <a16:creationId xmlns:a16="http://schemas.microsoft.com/office/drawing/2014/main" id="{02065105-4A33-4251-AA5C-2F7327E49DCC}"/>
              </a:ext>
            </a:extLst>
          </p:cNvPr>
          <p:cNvSpPr txBox="1">
            <a:spLocks/>
          </p:cNvSpPr>
          <p:nvPr/>
        </p:nvSpPr>
        <p:spPr>
          <a:xfrm>
            <a:off x="7086043" y="3493887"/>
            <a:ext cx="2027477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 b="0" i="0" u="none" strike="noStrike" cap="none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pen Sans"/>
              <a:buNone/>
              <a:defRPr sz="1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dirty="0"/>
              <a:t>Nehel Malhotra</a:t>
            </a:r>
            <a:endParaRPr lang="en-CA" dirty="0"/>
          </a:p>
        </p:txBody>
      </p:sp>
      <p:pic>
        <p:nvPicPr>
          <p:cNvPr id="8" name="Picture 7" descr="Icon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372B6736-8579-416E-857A-6696F320F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4294" y="4157222"/>
            <a:ext cx="899366" cy="472167"/>
          </a:xfrm>
          <a:prstGeom prst="rect">
            <a:avLst/>
          </a:prstGeom>
        </p:spPr>
      </p:pic>
      <p:pic>
        <p:nvPicPr>
          <p:cNvPr id="9" name="Graphic 8">
            <a:hlinkClick r:id="rId8"/>
            <a:extLst>
              <a:ext uri="{FF2B5EF4-FFF2-40B4-BE49-F238E27FC236}">
                <a16:creationId xmlns:a16="http://schemas.microsoft.com/office/drawing/2014/main" id="{BA6900CF-66AE-4DFA-B13A-64A015DBFF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24678" y="4183971"/>
            <a:ext cx="428029" cy="428029"/>
          </a:xfrm>
          <a:prstGeom prst="rect">
            <a:avLst/>
          </a:prstGeom>
        </p:spPr>
      </p:pic>
      <p:pic>
        <p:nvPicPr>
          <p:cNvPr id="3" name="Picture 2" descr="Shape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DCA79250-B07B-49B2-95A6-68477A30344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1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2662" y="4171977"/>
            <a:ext cx="534186" cy="53418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hlinkClick r:id="rId15"/>
            <a:extLst>
              <a:ext uri="{FF2B5EF4-FFF2-40B4-BE49-F238E27FC236}">
                <a16:creationId xmlns:a16="http://schemas.microsoft.com/office/drawing/2014/main" id="{900D4872-C0E2-4612-9F48-BBD0B9325608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6323814" y="4186251"/>
            <a:ext cx="448488" cy="44848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6429375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720000" y="338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AOV – Sneaker Type</a:t>
            </a:r>
            <a:endParaRPr dirty="0"/>
          </a:p>
        </p:txBody>
      </p:sp>
      <p:sp>
        <p:nvSpPr>
          <p:cNvPr id="338" name="Google Shape;338;p43"/>
          <p:cNvSpPr/>
          <p:nvPr/>
        </p:nvSpPr>
        <p:spPr>
          <a:xfrm rot="-403778">
            <a:off x="5563419" y="548401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8C20A6-4766-46B7-B0F3-6FFC703E8E16}"/>
              </a:ext>
            </a:extLst>
          </p:cNvPr>
          <p:cNvSpPr txBox="1">
            <a:spLocks/>
          </p:cNvSpPr>
          <p:nvPr/>
        </p:nvSpPr>
        <p:spPr>
          <a:xfrm>
            <a:off x="230441" y="923272"/>
            <a:ext cx="6121868" cy="3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 are split based on price of the sneakers.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threshold of $5,000 / per sneaker is used to classify sneakers into Regular or Luxury.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graphicFrame>
        <p:nvGraphicFramePr>
          <p:cNvPr id="7" name="Google Shape;357;p45">
            <a:extLst>
              <a:ext uri="{FF2B5EF4-FFF2-40B4-BE49-F238E27FC236}">
                <a16:creationId xmlns:a16="http://schemas.microsoft.com/office/drawing/2014/main" id="{0DAECAB3-4E01-4CB5-84F6-DAB6C58D9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6599765"/>
              </p:ext>
            </p:extLst>
          </p:nvPr>
        </p:nvGraphicFramePr>
        <p:xfrm>
          <a:off x="476845" y="2378679"/>
          <a:ext cx="2512540" cy="1790100"/>
        </p:xfrm>
        <a:graphic>
          <a:graphicData uri="http://schemas.openxmlformats.org/drawingml/2006/table">
            <a:tbl>
              <a:tblPr>
                <a:noFill/>
                <a:tableStyleId>{0F1CBFCA-5BE2-4C41-961A-87EF89D764AE}</a:tableStyleId>
              </a:tblPr>
              <a:tblGrid>
                <a:gridCol w="1294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AOV</a:t>
                      </a:r>
                      <a:endParaRPr dirty="0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Regular</a:t>
                      </a:r>
                      <a:endParaRPr dirty="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71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$2,717.4</a:t>
                      </a:r>
                      <a:endParaRPr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339454"/>
                  </a:ext>
                </a:extLst>
              </a:tr>
              <a:tr h="6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Luxury</a:t>
                      </a:r>
                      <a:endParaRPr dirty="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71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$49,213.4</a:t>
                      </a:r>
                      <a:endParaRPr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6EAC9B2-0E1F-4F4A-93C1-66C9CFA11FC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420000" y="2340000"/>
            <a:ext cx="2764800" cy="1990233"/>
          </a:xfrm>
          <a:prstGeom prst="rect">
            <a:avLst/>
          </a:prstGeom>
        </p:spPr>
      </p:pic>
      <p:pic>
        <p:nvPicPr>
          <p:cNvPr id="9" name="Picture 8" descr="A picture containing pair, white, footwear, shoes&#10;&#10;Description automatically generated">
            <a:extLst>
              <a:ext uri="{FF2B5EF4-FFF2-40B4-BE49-F238E27FC236}">
                <a16:creationId xmlns:a16="http://schemas.microsoft.com/office/drawing/2014/main" id="{2EAB61D9-79B8-4BC1-8A4A-3378E7A15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794" y="562217"/>
            <a:ext cx="2369862" cy="355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76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717625" y="45526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step into the next question..</a:t>
            </a:r>
            <a:endParaRPr dirty="0"/>
          </a:p>
        </p:txBody>
      </p:sp>
      <p:sp>
        <p:nvSpPr>
          <p:cNvPr id="233" name="Google Shape;233;p35"/>
          <p:cNvSpPr/>
          <p:nvPr/>
        </p:nvSpPr>
        <p:spPr>
          <a:xfrm rot="-403778">
            <a:off x="6386376" y="665285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4" name="Google Shape;234;p35"/>
          <p:cNvPicPr preferRelativeResize="0"/>
          <p:nvPr/>
        </p:nvPicPr>
        <p:blipFill rotWithShape="1">
          <a:blip r:embed="rId3">
            <a:alphaModFix/>
          </a:blip>
          <a:srcRect t="34496" b="24586"/>
          <a:stretch/>
        </p:blipFill>
        <p:spPr>
          <a:xfrm>
            <a:off x="152400" y="2571750"/>
            <a:ext cx="8834451" cy="2409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5"/>
          <p:cNvSpPr txBox="1">
            <a:spLocks noGrp="1"/>
          </p:cNvSpPr>
          <p:nvPr>
            <p:ph type="subTitle" idx="1"/>
          </p:nvPr>
        </p:nvSpPr>
        <p:spPr>
          <a:xfrm>
            <a:off x="719999" y="1333232"/>
            <a:ext cx="4413975" cy="8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Further analysis available in the Jupyter Notebook.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2" name="Google Shape;202;p32"/>
          <p:cNvSpPr/>
          <p:nvPr/>
        </p:nvSpPr>
        <p:spPr>
          <a:xfrm rot="-403563">
            <a:off x="2867754" y="912989"/>
            <a:ext cx="367694" cy="368463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ctrTitle" idx="2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02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 Queries</a:t>
            </a:r>
            <a:endParaRPr dirty="0"/>
          </a:p>
        </p:txBody>
      </p: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692455DC-63EE-4643-986A-EBF843E1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82" y="740325"/>
            <a:ext cx="4103914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64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DF02-3C83-45DF-B3A7-8975D53F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Orders shipped by Speedy Express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095E7-0684-44EC-8D11-B96458DE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224" y="1341299"/>
            <a:ext cx="5640476" cy="1754325"/>
          </a:xfrm>
        </p:spPr>
        <p:txBody>
          <a:bodyPr anchor="t"/>
          <a:lstStyle/>
          <a:p>
            <a:r>
              <a:rPr lang="en-US" dirty="0"/>
              <a:t>SELECT COUNT(*) </a:t>
            </a:r>
          </a:p>
          <a:p>
            <a:r>
              <a:rPr lang="en-US" dirty="0"/>
              <a:t>FROM Orders</a:t>
            </a:r>
          </a:p>
          <a:p>
            <a:r>
              <a:rPr lang="en-US" dirty="0"/>
              <a:t>LEFT JOIN Shippers ON Orders.ShipperID = Shippers.ShipperID</a:t>
            </a:r>
          </a:p>
          <a:p>
            <a:r>
              <a:rPr lang="en-US" dirty="0"/>
              <a:t>WHERE ShipperName = "Speedy Express";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B225A-A225-441B-9A47-E3CCCE04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2841375"/>
            <a:ext cx="38195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3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DF02-3C83-45DF-B3A7-8975D53F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name of the employee with most orders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095E7-0684-44EC-8D11-B96458DE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224" y="1341299"/>
            <a:ext cx="6335801" cy="1754325"/>
          </a:xfrm>
        </p:spPr>
        <p:txBody>
          <a:bodyPr anchor="t"/>
          <a:lstStyle/>
          <a:p>
            <a:r>
              <a:rPr lang="en-US" dirty="0"/>
              <a:t>SELECT Employees.LastName, COUNT(*) AS Num_Orders</a:t>
            </a:r>
          </a:p>
          <a:p>
            <a:r>
              <a:rPr lang="en-US" dirty="0"/>
              <a:t>FROM Orders</a:t>
            </a:r>
          </a:p>
          <a:p>
            <a:r>
              <a:rPr lang="en-US" dirty="0"/>
              <a:t>LEFT JOIN Employees ON Orders.EmployeeID = Employees.EmployeeID</a:t>
            </a:r>
          </a:p>
          <a:p>
            <a:r>
              <a:rPr lang="en-US" dirty="0"/>
              <a:t>GROUP BY LastName</a:t>
            </a:r>
          </a:p>
          <a:p>
            <a:r>
              <a:rPr lang="en-US" dirty="0"/>
              <a:t>ORDER BY Num_Orders DESC</a:t>
            </a:r>
          </a:p>
          <a:p>
            <a:r>
              <a:rPr lang="en-US" dirty="0"/>
              <a:t>LIMIT 1;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1134E3-D02C-4F80-A992-069056AE3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905233"/>
            <a:ext cx="5319713" cy="17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1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7DF02-3C83-45DF-B3A7-8975D53F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popular product in Germany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095E7-0684-44EC-8D11-B96458DEE9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112700"/>
            <a:ext cx="6802526" cy="2068651"/>
          </a:xfrm>
        </p:spPr>
        <p:txBody>
          <a:bodyPr anchor="t"/>
          <a:lstStyle/>
          <a:p>
            <a:r>
              <a:rPr lang="en-US" dirty="0"/>
              <a:t>SELECT SUM(Quantity) AS TotalQuantity, ProductName, Country</a:t>
            </a:r>
          </a:p>
          <a:p>
            <a:endParaRPr lang="en-US" dirty="0"/>
          </a:p>
          <a:p>
            <a:r>
              <a:rPr lang="en-US" dirty="0"/>
              <a:t>FROM OrderDetails</a:t>
            </a:r>
          </a:p>
          <a:p>
            <a:endParaRPr lang="en-US" dirty="0"/>
          </a:p>
          <a:p>
            <a:r>
              <a:rPr lang="en-US" dirty="0"/>
              <a:t>LEFT JOIN Products ON OrderDetails.ProductID = Products.ProductID</a:t>
            </a:r>
          </a:p>
          <a:p>
            <a:r>
              <a:rPr lang="en-US" dirty="0"/>
              <a:t>LEFT JOIN Orders ON OrderDetails.OrderID = Orders.OrderID</a:t>
            </a:r>
          </a:p>
          <a:p>
            <a:r>
              <a:rPr lang="en-US" dirty="0"/>
              <a:t>LEFT JOIN Customers ON Orders.CustomerID = Customers.CustomerID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WHERE Country= "Germany“</a:t>
            </a:r>
          </a:p>
          <a:p>
            <a:endParaRPr lang="en-US" dirty="0"/>
          </a:p>
          <a:p>
            <a:r>
              <a:rPr lang="en-US" dirty="0"/>
              <a:t>GROUP BY ProductName</a:t>
            </a:r>
          </a:p>
          <a:p>
            <a:r>
              <a:rPr lang="en-US" dirty="0"/>
              <a:t>ORDER BY TotalQuantity DESC</a:t>
            </a:r>
          </a:p>
          <a:p>
            <a:r>
              <a:rPr lang="en-US" dirty="0"/>
              <a:t>LIMIT 1;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DE88F-AFEE-470D-883B-F653043B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3" y="3448049"/>
            <a:ext cx="5253038" cy="15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2140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59"/>
          <p:cNvSpPr txBox="1">
            <a:spLocks noGrp="1"/>
          </p:cNvSpPr>
          <p:nvPr>
            <p:ph type="title"/>
          </p:nvPr>
        </p:nvSpPr>
        <p:spPr>
          <a:xfrm>
            <a:off x="720000" y="768600"/>
            <a:ext cx="3690000" cy="9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935" name="Google Shape;935;p59"/>
          <p:cNvSpPr txBox="1">
            <a:spLocks noGrp="1"/>
          </p:cNvSpPr>
          <p:nvPr>
            <p:ph type="subTitle" idx="1"/>
          </p:nvPr>
        </p:nvSpPr>
        <p:spPr>
          <a:xfrm>
            <a:off x="720000" y="1729224"/>
            <a:ext cx="3690000" cy="842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tx1"/>
                </a:solidFill>
              </a:rPr>
              <a:t>Please feel free to reach out if you have any questions.</a:t>
            </a:r>
            <a:endParaRPr sz="1700" dirty="0">
              <a:solidFill>
                <a:schemeClr val="tx1"/>
              </a:solidFill>
            </a:endParaRPr>
          </a:p>
        </p:txBody>
      </p:sp>
      <p:pic>
        <p:nvPicPr>
          <p:cNvPr id="937" name="Google Shape;937;p59"/>
          <p:cNvPicPr preferRelativeResize="0"/>
          <p:nvPr/>
        </p:nvPicPr>
        <p:blipFill rotWithShape="1">
          <a:blip r:embed="rId3">
            <a:alphaModFix/>
          </a:blip>
          <a:srcRect l="6208" t="39020" r="56703"/>
          <a:stretch/>
        </p:blipFill>
        <p:spPr>
          <a:xfrm>
            <a:off x="4597288" y="166550"/>
            <a:ext cx="4394312" cy="4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59"/>
          <p:cNvSpPr/>
          <p:nvPr/>
        </p:nvSpPr>
        <p:spPr>
          <a:xfrm rot="-403778">
            <a:off x="881627" y="548392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" name="Picture 29" descr="Icon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8810ADB-5EC3-4362-B2EF-022EED60AB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59342" y="2766120"/>
            <a:ext cx="755084" cy="396419"/>
          </a:xfrm>
          <a:prstGeom prst="rect">
            <a:avLst/>
          </a:prstGeom>
        </p:spPr>
      </p:pic>
      <p:pic>
        <p:nvPicPr>
          <p:cNvPr id="31" name="Graphic 30">
            <a:hlinkClick r:id="rId7"/>
            <a:extLst>
              <a:ext uri="{FF2B5EF4-FFF2-40B4-BE49-F238E27FC236}">
                <a16:creationId xmlns:a16="http://schemas.microsoft.com/office/drawing/2014/main" id="{19D6C1EE-9C40-4F69-BF84-3C03A4B92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911262" y="2785789"/>
            <a:ext cx="359361" cy="359361"/>
          </a:xfrm>
          <a:prstGeom prst="rect">
            <a:avLst/>
          </a:prstGeom>
        </p:spPr>
      </p:pic>
      <p:pic>
        <p:nvPicPr>
          <p:cNvPr id="32" name="Picture 31" descr="Shape&#10;&#10;Description automatically generated with low confidence">
            <a:hlinkClick r:id="rId11"/>
            <a:extLst>
              <a:ext uri="{FF2B5EF4-FFF2-40B4-BE49-F238E27FC236}">
                <a16:creationId xmlns:a16="http://schemas.microsoft.com/office/drawing/2014/main" id="{24D8E6A8-C636-4637-8C53-49BC01DDCDDC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1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701" y="2790825"/>
            <a:ext cx="448488" cy="448488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hlinkClick r:id="rId14"/>
            <a:extLst>
              <a:ext uri="{FF2B5EF4-FFF2-40B4-BE49-F238E27FC236}">
                <a16:creationId xmlns:a16="http://schemas.microsoft.com/office/drawing/2014/main" id="{E99BF188-55AC-45DF-B706-C8922E651C57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913805" y="2766120"/>
            <a:ext cx="448488" cy="4484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6429375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ME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8C20A6-4766-46B7-B0F3-6FFC703E8E16}"/>
              </a:ext>
            </a:extLst>
          </p:cNvPr>
          <p:cNvSpPr txBox="1">
            <a:spLocks/>
          </p:cNvSpPr>
          <p:nvPr/>
        </p:nvSpPr>
        <p:spPr>
          <a:xfrm>
            <a:off x="230441" y="1171450"/>
            <a:ext cx="5033173" cy="201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Master’s candidate at University of Toronto studying Data Science and Machine Learning.</a:t>
            </a:r>
          </a:p>
          <a:p>
            <a:pPr marL="1143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Enjoy working on things around the house and playing sports like Tennis and Squash.</a:t>
            </a:r>
          </a:p>
          <a:p>
            <a:pPr marL="1143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Firm believer of, a cup of coffee a day keeps the doctor away. </a:t>
            </a:r>
          </a:p>
          <a:p>
            <a:endParaRPr lang="en-CA" dirty="0"/>
          </a:p>
          <a:p>
            <a:pPr marL="139700" indent="0"/>
            <a:endParaRPr lang="en-CA" dirty="0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67961C2-6015-427D-AD20-65481675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651" y="911078"/>
            <a:ext cx="2468989" cy="37331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4"/>
          <p:cNvSpPr/>
          <p:nvPr/>
        </p:nvSpPr>
        <p:spPr>
          <a:xfrm>
            <a:off x="0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/>
          </p:nvPr>
        </p:nvSpPr>
        <p:spPr>
          <a:xfrm>
            <a:off x="318516" y="247121"/>
            <a:ext cx="2119884" cy="911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MESS UP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4" name="Google Shape;346;p44">
            <a:extLst>
              <a:ext uri="{FF2B5EF4-FFF2-40B4-BE49-F238E27FC236}">
                <a16:creationId xmlns:a16="http://schemas.microsoft.com/office/drawing/2014/main" id="{7F530F31-436D-45D6-8965-07C0FD2934F0}"/>
              </a:ext>
            </a:extLst>
          </p:cNvPr>
          <p:cNvSpPr txBox="1">
            <a:spLocks/>
          </p:cNvSpPr>
          <p:nvPr/>
        </p:nvSpPr>
        <p:spPr>
          <a:xfrm>
            <a:off x="318516" y="2285400"/>
            <a:ext cx="22052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dirty="0"/>
              <a:t>THE CLEAN </a:t>
            </a:r>
          </a:p>
          <a:p>
            <a:pPr algn="ctr"/>
            <a:r>
              <a:rPr lang="en-US" dirty="0"/>
              <a:t>UP</a:t>
            </a:r>
            <a:endParaRPr lang="en-CA" dirty="0"/>
          </a:p>
        </p:txBody>
      </p:sp>
      <p:sp>
        <p:nvSpPr>
          <p:cNvPr id="17" name="Google Shape;346;p44">
            <a:extLst>
              <a:ext uri="{FF2B5EF4-FFF2-40B4-BE49-F238E27FC236}">
                <a16:creationId xmlns:a16="http://schemas.microsoft.com/office/drawing/2014/main" id="{D85DC7B5-92CF-4AA3-AFC0-21EFB61B3344}"/>
              </a:ext>
            </a:extLst>
          </p:cNvPr>
          <p:cNvSpPr txBox="1">
            <a:spLocks/>
          </p:cNvSpPr>
          <p:nvPr/>
        </p:nvSpPr>
        <p:spPr>
          <a:xfrm>
            <a:off x="318516" y="4030535"/>
            <a:ext cx="22052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sz="24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algn="ctr"/>
            <a:r>
              <a:rPr lang="en-US" dirty="0"/>
              <a:t>WHAT I LEARNED</a:t>
            </a:r>
          </a:p>
          <a:p>
            <a:pPr algn="ctr"/>
            <a:endParaRPr lang="en-CA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4558111-9DC7-42CA-B2D3-B0FD29AB5D92}"/>
              </a:ext>
            </a:extLst>
          </p:cNvPr>
          <p:cNvSpPr txBox="1">
            <a:spLocks/>
          </p:cNvSpPr>
          <p:nvPr/>
        </p:nvSpPr>
        <p:spPr>
          <a:xfrm>
            <a:off x="2640742" y="247121"/>
            <a:ext cx="5747299" cy="2010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As a Project Engineer in my previous role, I was responsible for working with customers to help identify the best solution for their needs.</a:t>
            </a:r>
          </a:p>
          <a:p>
            <a:pPr marL="114300" indent="0"/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designed a tool in Excel to help identify the best suited machine configuration, which we would then quote and build for the customer.</a:t>
            </a:r>
          </a:p>
          <a:p>
            <a:pPr marL="114300" indent="0"/>
            <a:endParaRPr lang="en-US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During one such request, I did not factor in a few key material constraints which led to an incorrect configuration.</a:t>
            </a:r>
          </a:p>
          <a:p>
            <a:pPr marL="114300" indent="0"/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Once this was identified, I worked with the sales team and the customer to find alternate interim solutions while building a modified assembly.</a:t>
            </a:r>
          </a:p>
          <a:p>
            <a:pPr marL="114300" indent="0"/>
            <a:endParaRPr lang="en-CA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We ended up selling one of their old used machines in order to make space and efficient use of the pre-built system, while meeting production requirements and delivering the new machine in 4 weeks (average build time of 6 weeks). </a:t>
            </a:r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A tool is only as good as you make and maintain it. </a:t>
            </a:r>
          </a:p>
          <a:p>
            <a:pPr marL="114300" indent="0"/>
            <a:endParaRPr lang="en-CA" sz="5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 set-up bi-weekly review meetings with the process engineers to evaluate and continuously improve the tool. </a:t>
            </a:r>
          </a:p>
          <a:p>
            <a:endParaRPr lang="en-CA" dirty="0"/>
          </a:p>
          <a:p>
            <a:pPr marL="139700" indent="0"/>
            <a:endParaRPr lang="en-CA" dirty="0"/>
          </a:p>
        </p:txBody>
      </p:sp>
      <p:cxnSp>
        <p:nvCxnSpPr>
          <p:cNvPr id="19" name="Google Shape;389;p48">
            <a:extLst>
              <a:ext uri="{FF2B5EF4-FFF2-40B4-BE49-F238E27FC236}">
                <a16:creationId xmlns:a16="http://schemas.microsoft.com/office/drawing/2014/main" id="{05CF8AF9-DD9D-48ED-A5A9-53925C79A4C2}"/>
              </a:ext>
            </a:extLst>
          </p:cNvPr>
          <p:cNvCxnSpPr>
            <a:cxnSpLocks/>
          </p:cNvCxnSpPr>
          <p:nvPr/>
        </p:nvCxnSpPr>
        <p:spPr>
          <a:xfrm flipV="1">
            <a:off x="155145" y="2266350"/>
            <a:ext cx="8773702" cy="22044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Google Shape;389;p48">
            <a:extLst>
              <a:ext uri="{FF2B5EF4-FFF2-40B4-BE49-F238E27FC236}">
                <a16:creationId xmlns:a16="http://schemas.microsoft.com/office/drawing/2014/main" id="{47412CA1-9D93-4900-BE5F-A423D1D79EBB}"/>
              </a:ext>
            </a:extLst>
          </p:cNvPr>
          <p:cNvCxnSpPr>
            <a:cxnSpLocks/>
          </p:cNvCxnSpPr>
          <p:nvPr/>
        </p:nvCxnSpPr>
        <p:spPr>
          <a:xfrm flipV="1">
            <a:off x="155145" y="4011106"/>
            <a:ext cx="8773702" cy="22044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6429375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476160" y="350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SHOPIFY STORE</a:t>
            </a: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8C20A6-4766-46B7-B0F3-6FFC703E8E16}"/>
              </a:ext>
            </a:extLst>
          </p:cNvPr>
          <p:cNvSpPr txBox="1">
            <a:spLocks/>
          </p:cNvSpPr>
          <p:nvPr/>
        </p:nvSpPr>
        <p:spPr>
          <a:xfrm>
            <a:off x="171675" y="917373"/>
            <a:ext cx="4900496" cy="2888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enjoy gaming and there is a very big gaming community which is looking for new ways to connect with each other. </a:t>
            </a:r>
          </a:p>
          <a:p>
            <a:pPr marL="1143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decided that gaming merch and clothing can be a great way to introduce yourself as a gamer to the world. This is when I created, </a:t>
            </a:r>
            <a:r>
              <a:rPr lang="en-US" b="1" dirty="0"/>
              <a:t>Gamer Friendly </a:t>
            </a:r>
            <a:r>
              <a:rPr lang="en-US" dirty="0"/>
              <a:t>using Shopify.</a:t>
            </a:r>
          </a:p>
          <a:p>
            <a:pPr marL="11430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The experience of creating my own business was very fulfilling and I really enjoyed working with freelancers to create designs.</a:t>
            </a:r>
          </a:p>
          <a:p>
            <a:pPr marL="139700" indent="0"/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B0B5C9-B18B-4806-BA66-7409DEF17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3107">
            <a:off x="6232655" y="196644"/>
            <a:ext cx="2714700" cy="2714700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65945E5-A922-4293-AE3E-54D962715E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2993136" cy="299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3CF5F-698C-40AF-8848-C93A4D62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44486">
            <a:off x="6774880" y="2806596"/>
            <a:ext cx="2159716" cy="2159716"/>
          </a:xfrm>
          <a:prstGeom prst="rect">
            <a:avLst/>
          </a:prstGeom>
        </p:spPr>
      </p:pic>
      <p:pic>
        <p:nvPicPr>
          <p:cNvPr id="10" name="Picture 9" descr="A picture containing table, wooden&#10;&#10;Description automatically generated">
            <a:extLst>
              <a:ext uri="{FF2B5EF4-FFF2-40B4-BE49-F238E27FC236}">
                <a16:creationId xmlns:a16="http://schemas.microsoft.com/office/drawing/2014/main" id="{14DF415B-603F-4265-8669-963342A58D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11" t="20781" r="19185" b="2815"/>
          <a:stretch/>
        </p:blipFill>
        <p:spPr>
          <a:xfrm rot="16200000">
            <a:off x="4500523" y="3179751"/>
            <a:ext cx="1575493" cy="216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9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l="1171" r="1181"/>
          <a:stretch/>
        </p:blipFill>
        <p:spPr>
          <a:xfrm flipH="1">
            <a:off x="5838825" y="152400"/>
            <a:ext cx="3148025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203" name="Google Shape;203;p32"/>
          <p:cNvSpPr txBox="1">
            <a:spLocks noGrp="1"/>
          </p:cNvSpPr>
          <p:nvPr>
            <p:ph type="ctrTitle" idx="2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 01</a:t>
            </a:r>
            <a:endParaRPr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1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Sneaker Store Analysis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HOW CAN SHOPIFY MERCHANTS USE THEIR DATA</a:t>
            </a:r>
            <a:endParaRPr sz="1800" dirty="0"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1"/>
          </p:nvPr>
        </p:nvSpPr>
        <p:spPr>
          <a:xfrm>
            <a:off x="720365" y="1728825"/>
            <a:ext cx="2221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MARKETING</a:t>
            </a:r>
            <a:endParaRPr dirty="0"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2"/>
          </p:nvPr>
        </p:nvSpPr>
        <p:spPr>
          <a:xfrm>
            <a:off x="3461663" y="1728825"/>
            <a:ext cx="222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CAMPAIGNS</a:t>
            </a:r>
            <a:endParaRPr dirty="0"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3"/>
          </p:nvPr>
        </p:nvSpPr>
        <p:spPr>
          <a:xfrm>
            <a:off x="6197363" y="1728825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A/B TESTING</a:t>
            </a:r>
            <a:endParaRPr dirty="0"/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4"/>
          </p:nvPr>
        </p:nvSpPr>
        <p:spPr>
          <a:xfrm>
            <a:off x="718865" y="3371364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CUSTOMER SATISFACTION</a:t>
            </a:r>
            <a:endParaRPr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5"/>
          </p:nvPr>
        </p:nvSpPr>
        <p:spPr>
          <a:xfrm>
            <a:off x="3461663" y="3468900"/>
            <a:ext cx="22284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FORECASTING</a:t>
            </a:r>
            <a:endParaRPr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6"/>
          </p:nvPr>
        </p:nvSpPr>
        <p:spPr>
          <a:xfrm>
            <a:off x="6197363" y="3468900"/>
            <a:ext cx="22248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PROMOTIONS</a:t>
            </a:r>
            <a:endParaRPr dirty="0"/>
          </a:p>
        </p:txBody>
      </p:sp>
      <p:sp>
        <p:nvSpPr>
          <p:cNvPr id="184" name="Google Shape;184;p31"/>
          <p:cNvSpPr/>
          <p:nvPr/>
        </p:nvSpPr>
        <p:spPr>
          <a:xfrm>
            <a:off x="1746665" y="1607375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31"/>
          <p:cNvSpPr/>
          <p:nvPr/>
        </p:nvSpPr>
        <p:spPr>
          <a:xfrm>
            <a:off x="1746665" y="3353700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31"/>
          <p:cNvSpPr/>
          <p:nvPr/>
        </p:nvSpPr>
        <p:spPr>
          <a:xfrm>
            <a:off x="4491263" y="1607375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7" name="Google Shape;187;p31"/>
          <p:cNvSpPr/>
          <p:nvPr/>
        </p:nvSpPr>
        <p:spPr>
          <a:xfrm>
            <a:off x="7225163" y="1607375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8" name="Google Shape;188;p31"/>
          <p:cNvSpPr/>
          <p:nvPr/>
        </p:nvSpPr>
        <p:spPr>
          <a:xfrm>
            <a:off x="4491263" y="3353700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31"/>
          <p:cNvSpPr/>
          <p:nvPr/>
        </p:nvSpPr>
        <p:spPr>
          <a:xfrm>
            <a:off x="7225163" y="3353700"/>
            <a:ext cx="169200" cy="3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9"/>
          </p:nvPr>
        </p:nvSpPr>
        <p:spPr>
          <a:xfrm>
            <a:off x="735125" y="21409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Targetted marketing based on demographics.</a:t>
            </a: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subTitle" idx="7"/>
          </p:nvPr>
        </p:nvSpPr>
        <p:spPr>
          <a:xfrm>
            <a:off x="3467300" y="2140900"/>
            <a:ext cx="222276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Design campagins based on customer trends.</a:t>
            </a:r>
            <a:endParaRPr dirty="0"/>
          </a:p>
        </p:txBody>
      </p:sp>
      <p:sp>
        <p:nvSpPr>
          <p:cNvPr id="192" name="Google Shape;192;p31"/>
          <p:cNvSpPr txBox="1">
            <a:spLocks noGrp="1"/>
          </p:cNvSpPr>
          <p:nvPr>
            <p:ph type="subTitle" idx="8"/>
          </p:nvPr>
        </p:nvSpPr>
        <p:spPr>
          <a:xfrm>
            <a:off x="6199475" y="21409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Improve customer interaction with the store.</a:t>
            </a:r>
            <a:endParaRPr dirty="0"/>
          </a:p>
        </p:txBody>
      </p:sp>
      <p:sp>
        <p:nvSpPr>
          <p:cNvPr id="193" name="Google Shape;193;p31"/>
          <p:cNvSpPr txBox="1">
            <a:spLocks noGrp="1"/>
          </p:cNvSpPr>
          <p:nvPr>
            <p:ph type="subTitle" idx="13"/>
          </p:nvPr>
        </p:nvSpPr>
        <p:spPr>
          <a:xfrm>
            <a:off x="3467300" y="38784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Seasonality forecasting.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subTitle" idx="14"/>
          </p:nvPr>
        </p:nvSpPr>
        <p:spPr>
          <a:xfrm>
            <a:off x="6199474" y="3878400"/>
            <a:ext cx="23471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Compare different channels for promotions.</a:t>
            </a:r>
            <a:endParaRPr dirty="0"/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15"/>
          </p:nvPr>
        </p:nvSpPr>
        <p:spPr>
          <a:xfrm>
            <a:off x="735125" y="3878400"/>
            <a:ext cx="222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Personalized emails and relevant content.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335;p43">
            <a:extLst>
              <a:ext uri="{FF2B5EF4-FFF2-40B4-BE49-F238E27FC236}">
                <a16:creationId xmlns:a16="http://schemas.microsoft.com/office/drawing/2014/main" id="{33CA86BB-2D89-40A1-BC59-973A27DBE4D6}"/>
              </a:ext>
            </a:extLst>
          </p:cNvPr>
          <p:cNvSpPr/>
          <p:nvPr/>
        </p:nvSpPr>
        <p:spPr>
          <a:xfrm>
            <a:off x="491568" y="1815525"/>
            <a:ext cx="4119976" cy="139109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491568" y="532184"/>
            <a:ext cx="549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Metrics to measure performance</a:t>
            </a:r>
            <a:endParaRPr dirty="0"/>
          </a:p>
        </p:txBody>
      </p:sp>
      <p:pic>
        <p:nvPicPr>
          <p:cNvPr id="155" name="Google Shape;155;p30"/>
          <p:cNvPicPr preferRelativeResize="0"/>
          <p:nvPr/>
        </p:nvPicPr>
        <p:blipFill rotWithShape="1">
          <a:blip r:embed="rId3">
            <a:alphaModFix/>
          </a:blip>
          <a:srcRect t="30603"/>
          <a:stretch/>
        </p:blipFill>
        <p:spPr>
          <a:xfrm flipH="1">
            <a:off x="6319151" y="156900"/>
            <a:ext cx="2667699" cy="12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400041" y="21326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01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1"/>
          </p:nvPr>
        </p:nvSpPr>
        <p:spPr>
          <a:xfrm>
            <a:off x="1514548" y="1955150"/>
            <a:ext cx="3096996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Average Order Value (AOV)</a:t>
            </a:r>
            <a:endParaRPr dirty="0"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439584" y="36691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03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59" name="Google Shape;159;p30"/>
          <p:cNvSpPr txBox="1">
            <a:spLocks noGrp="1"/>
          </p:cNvSpPr>
          <p:nvPr>
            <p:ph type="subTitle" idx="3"/>
          </p:nvPr>
        </p:nvSpPr>
        <p:spPr>
          <a:xfrm>
            <a:off x="1514548" y="3491650"/>
            <a:ext cx="2920052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Total Order Value</a:t>
            </a:r>
            <a:endParaRPr dirty="0"/>
          </a:p>
        </p:txBody>
      </p:sp>
      <p:sp>
        <p:nvSpPr>
          <p:cNvPr id="160" name="Google Shape;160;p30"/>
          <p:cNvSpPr/>
          <p:nvPr/>
        </p:nvSpPr>
        <p:spPr>
          <a:xfrm rot="-403778">
            <a:off x="1333168" y="2427517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30"/>
          <p:cNvSpPr/>
          <p:nvPr/>
        </p:nvSpPr>
        <p:spPr>
          <a:xfrm rot="-403778">
            <a:off x="1381936" y="3903392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4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5"/>
          </p:nvPr>
        </p:nvSpPr>
        <p:spPr>
          <a:xfrm>
            <a:off x="5971200" y="2004350"/>
            <a:ext cx="2770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Top Customers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6"/>
          </p:nvPr>
        </p:nvSpPr>
        <p:spPr>
          <a:xfrm>
            <a:off x="4752900" y="3669100"/>
            <a:ext cx="900000" cy="6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7"/>
          </p:nvPr>
        </p:nvSpPr>
        <p:spPr>
          <a:xfrm>
            <a:off x="5971200" y="3516675"/>
            <a:ext cx="2636352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Repeat Customer Rate</a:t>
            </a:r>
            <a:endParaRPr dirty="0"/>
          </a:p>
        </p:txBody>
      </p:sp>
      <p:sp>
        <p:nvSpPr>
          <p:cNvPr id="166" name="Google Shape;166;p30"/>
          <p:cNvSpPr/>
          <p:nvPr/>
        </p:nvSpPr>
        <p:spPr>
          <a:xfrm rot="-403778">
            <a:off x="5681202" y="2427517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Google Shape;167;p30"/>
          <p:cNvSpPr/>
          <p:nvPr/>
        </p:nvSpPr>
        <p:spPr>
          <a:xfrm rot="-403778">
            <a:off x="5681202" y="3903392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4"/>
          </p:nvPr>
        </p:nvSpPr>
        <p:spPr>
          <a:xfrm>
            <a:off x="1630458" y="3885066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Stores contributing the most and least to total order value.</a:t>
            </a:r>
            <a:endParaRPr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9"/>
          </p:nvPr>
        </p:nvSpPr>
        <p:spPr>
          <a:xfrm>
            <a:off x="1612022" y="2339534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order value for the month. 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3"/>
          </p:nvPr>
        </p:nvSpPr>
        <p:spPr>
          <a:xfrm>
            <a:off x="5971049" y="2360150"/>
            <a:ext cx="277079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Customers with the most purchases based on frequency and order amount.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5971050" y="3909450"/>
            <a:ext cx="245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Proportion of customers who have made at least two purchases.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6429375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720000" y="338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Order Value (AOV)</a:t>
            </a:r>
            <a:endParaRPr dirty="0"/>
          </a:p>
        </p:txBody>
      </p:sp>
      <p:sp>
        <p:nvSpPr>
          <p:cNvPr id="338" name="Google Shape;338;p43"/>
          <p:cNvSpPr/>
          <p:nvPr/>
        </p:nvSpPr>
        <p:spPr>
          <a:xfrm rot="-403778">
            <a:off x="5563419" y="548401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F8C20A6-4766-46B7-B0F3-6FFC703E8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41" y="923272"/>
                <a:ext cx="6198934" cy="39720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400" marR="0" lvl="1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600" marR="0" lvl="2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800" marR="0" lvl="3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400" marR="0" lvl="6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600" marR="0" lvl="7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800" marR="0" lvl="8" indent="-317500" algn="l" rtl="0">
                  <a:lnSpc>
                    <a:spcPct val="100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rgbClr val="000000"/>
                  </a:buClr>
                  <a:buSzPts val="1400"/>
                  <a:buFont typeface="Open Sans"/>
                  <a:buNone/>
                  <a:defRPr sz="1400" b="0" i="0" u="none" strike="noStrike" cap="none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Average Order Value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𝑅𝑒𝑣𝑒𝑛𝑢𝑒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𝑂𝑟𝑑𝑒𝑟𝑠</m:t>
                        </m:r>
                      </m:den>
                    </m:f>
                  </m:oMath>
                </a14:m>
                <a:r>
                  <a:rPr lang="en-CA" sz="200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=  </a:t>
                </a:r>
                <a:r>
                  <a:rPr lang="en-CA" dirty="0"/>
                  <a:t>$3145.13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CA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CA" dirty="0"/>
                  <a:t>The method used to calculate the order value is correct, however it difficult to evaluate the data using this metric. This is because:</a:t>
                </a:r>
              </a:p>
              <a:p>
                <a:pPr lvl="1"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CA" dirty="0"/>
                  <a:t>Some orders have large number of items as compared to others.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CA" dirty="0"/>
                  <a:t>While most sneakers are reasonably priced some can be rather expensive, affecting the AOV.</a:t>
                </a:r>
              </a:p>
              <a:p>
                <a:pPr marL="596900" lvl="1" indent="0"/>
                <a:endParaRPr lang="en-CA" sz="1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CA" dirty="0"/>
                  <a:t>In order to better understand the data, we will classify the data based on: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CA" dirty="0"/>
                  <a:t>Order Type: B2B or B2C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CA" dirty="0"/>
                  <a:t>Sneaker Type: Regular or Luxury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CA" dirty="0"/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F8C20A6-4766-46B7-B0F3-6FFC703E8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1" y="923272"/>
                <a:ext cx="6198934" cy="3972050"/>
              </a:xfrm>
              <a:prstGeom prst="rect">
                <a:avLst/>
              </a:prstGeom>
              <a:blipFill>
                <a:blip r:embed="rId3"/>
                <a:stretch>
                  <a:fillRect r="-590" b="-6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37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/>
          <p:nvPr/>
        </p:nvSpPr>
        <p:spPr>
          <a:xfrm>
            <a:off x="6429375" y="0"/>
            <a:ext cx="2714700" cy="5143500"/>
          </a:xfrm>
          <a:prstGeom prst="rect">
            <a:avLst/>
          </a:pr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6" name="Google Shape;336;p43"/>
          <p:cNvSpPr txBox="1">
            <a:spLocks noGrp="1"/>
          </p:cNvSpPr>
          <p:nvPr>
            <p:ph type="title"/>
          </p:nvPr>
        </p:nvSpPr>
        <p:spPr>
          <a:xfrm>
            <a:off x="720000" y="3383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AOV – Order Type</a:t>
            </a:r>
            <a:endParaRPr dirty="0"/>
          </a:p>
        </p:txBody>
      </p:sp>
      <p:sp>
        <p:nvSpPr>
          <p:cNvPr id="338" name="Google Shape;338;p43"/>
          <p:cNvSpPr/>
          <p:nvPr/>
        </p:nvSpPr>
        <p:spPr>
          <a:xfrm rot="-403778">
            <a:off x="5563419" y="548401"/>
            <a:ext cx="152346" cy="152660"/>
          </a:xfrm>
          <a:custGeom>
            <a:avLst/>
            <a:gdLst/>
            <a:ahLst/>
            <a:cxnLst/>
            <a:rect l="l" t="t" r="r" b="b"/>
            <a:pathLst>
              <a:path w="8583" h="8602" extrusionOk="0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FFB71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8C20A6-4766-46B7-B0F3-6FFC703E8E16}"/>
              </a:ext>
            </a:extLst>
          </p:cNvPr>
          <p:cNvSpPr txBox="1">
            <a:spLocks/>
          </p:cNvSpPr>
          <p:nvPr/>
        </p:nvSpPr>
        <p:spPr>
          <a:xfrm>
            <a:off x="230441" y="923272"/>
            <a:ext cx="6198934" cy="397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 are split based on number of items into B2B and B2C.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threshold of 50 items is used, which means that we are assuming any order of more than 50 items is likely a sale to another business.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CA" dirty="0"/>
          </a:p>
          <a:p>
            <a:pPr>
              <a:buFont typeface="Arial" panose="020B0604020202020204" pitchFamily="34" charset="0"/>
              <a:buChar char="•"/>
            </a:pPr>
            <a:endParaRPr lang="en-CA" dirty="0"/>
          </a:p>
        </p:txBody>
      </p:sp>
      <p:pic>
        <p:nvPicPr>
          <p:cNvPr id="6" name="Google Shape;359;p45">
            <a:extLst>
              <a:ext uri="{FF2B5EF4-FFF2-40B4-BE49-F238E27FC236}">
                <a16:creationId xmlns:a16="http://schemas.microsoft.com/office/drawing/2014/main" id="{7A668CD1-D89B-4F25-8298-44EC981F99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1089" b="17549"/>
          <a:stretch/>
        </p:blipFill>
        <p:spPr>
          <a:xfrm rot="5400000">
            <a:off x="5423937" y="1484725"/>
            <a:ext cx="4725575" cy="2174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Google Shape;357;p45">
            <a:extLst>
              <a:ext uri="{FF2B5EF4-FFF2-40B4-BE49-F238E27FC236}">
                <a16:creationId xmlns:a16="http://schemas.microsoft.com/office/drawing/2014/main" id="{0DAECAB3-4E01-4CB5-84F6-DAB6C58D9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3242473"/>
              </p:ext>
            </p:extLst>
          </p:nvPr>
        </p:nvGraphicFramePr>
        <p:xfrm>
          <a:off x="476845" y="2350971"/>
          <a:ext cx="2512540" cy="1790100"/>
        </p:xfrm>
        <a:graphic>
          <a:graphicData uri="http://schemas.openxmlformats.org/drawingml/2006/table">
            <a:tbl>
              <a:tblPr>
                <a:noFill/>
                <a:tableStyleId>{0F1CBFCA-5BE2-4C41-961A-87EF89D764AE}</a:tableStyleId>
              </a:tblPr>
              <a:tblGrid>
                <a:gridCol w="1294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5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9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Open Sans Light"/>
                        <a:ea typeface="Open Sans Light"/>
                        <a:cs typeface="Open Sans Light"/>
                        <a:sym typeface="Open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AOV</a:t>
                      </a:r>
                      <a:endParaRPr dirty="0"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B2C</a:t>
                      </a:r>
                      <a:endParaRPr dirty="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71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$754.1</a:t>
                      </a:r>
                      <a:endParaRPr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339454"/>
                  </a:ext>
                </a:extLst>
              </a:tr>
              <a:tr h="635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B2B</a:t>
                      </a:r>
                      <a:endParaRPr dirty="0">
                        <a:solidFill>
                          <a:srgbClr val="FFFFFF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B71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$70,400</a:t>
                      </a:r>
                      <a:endParaRPr dirty="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E7682FF-BBB7-49F5-92ED-37B2BB113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000" y="2340000"/>
            <a:ext cx="2766332" cy="19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06922"/>
      </p:ext>
    </p:extLst>
  </p:cSld>
  <p:clrMapOvr>
    <a:masterClrMapping/>
  </p:clrMapOvr>
</p:sld>
</file>

<file path=ppt/theme/theme1.xml><?xml version="1.0" encoding="utf-8"?>
<a:theme xmlns:a="http://schemas.openxmlformats.org/drawingml/2006/main" name="Sneakers shop pitch deck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805</Words>
  <Application>Microsoft Office PowerPoint</Application>
  <PresentationFormat>On-screen Show (16:9)</PresentationFormat>
  <Paragraphs>122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Open Sans</vt:lpstr>
      <vt:lpstr>Montserrat Black</vt:lpstr>
      <vt:lpstr>Arial</vt:lpstr>
      <vt:lpstr>Open Sans Light</vt:lpstr>
      <vt:lpstr>Cambria Math</vt:lpstr>
      <vt:lpstr>Montserrat ExtraBold</vt:lpstr>
      <vt:lpstr>Sneakers shop pitch deck</vt:lpstr>
      <vt:lpstr>Data Science Intern Challenge </vt:lpstr>
      <vt:lpstr>ABOUT ME</vt:lpstr>
      <vt:lpstr>THE MESS UP     </vt:lpstr>
      <vt:lpstr>MY SHOPIFY STORE</vt:lpstr>
      <vt:lpstr>01</vt:lpstr>
      <vt:lpstr>HOW CAN SHOPIFY MERCHANTS USE THEIR DATA</vt:lpstr>
      <vt:lpstr>Metrics to measure performance</vt:lpstr>
      <vt:lpstr>Average Order Value (AOV)</vt:lpstr>
      <vt:lpstr>AOV – Order Type</vt:lpstr>
      <vt:lpstr>AOV – Sneaker Type</vt:lpstr>
      <vt:lpstr>Lets step into the next question..</vt:lpstr>
      <vt:lpstr>02</vt:lpstr>
      <vt:lpstr>Orders shipped by Speedy Express</vt:lpstr>
      <vt:lpstr>Last name of the employee with most orders</vt:lpstr>
      <vt:lpstr>Most popular product in Germany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Intern Challenge</dc:title>
  <dc:creator>Nehel</dc:creator>
  <cp:lastModifiedBy>Nehel Malhotra</cp:lastModifiedBy>
  <cp:revision>35</cp:revision>
  <dcterms:modified xsi:type="dcterms:W3CDTF">2021-05-02T05:48:10Z</dcterms:modified>
</cp:coreProperties>
</file>